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4B4321-A6B2-FD4C-BAF5-98B8A335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381000"/>
            <a:ext cx="11406187" cy="6084094"/>
          </a:xfrm>
        </p:spPr>
        <p:txBody>
          <a:bodyPr anchor="ctr">
            <a:normAutofit/>
          </a:bodyPr>
          <a:lstStyle/>
          <a:p>
            <a:r>
              <a:rPr lang="hi-IN" sz="5400" b="1" i="1"/>
              <a:t>प्रा. सुनील ए. बिराजदार  </a:t>
            </a:r>
            <a:endParaRPr lang="en-US" sz="5400" b="1" i="1"/>
          </a:p>
          <a:p>
            <a:r>
              <a:rPr lang="hi-IN" sz="5400" b="1" i="1"/>
              <a:t>राज्यशास्त्र विभाग प्रमुख </a:t>
            </a:r>
            <a:endParaRPr lang="en-US" sz="5400" b="1" i="1"/>
          </a:p>
          <a:p>
            <a:r>
              <a:rPr lang="hi-IN" sz="5400" b="1" i="1"/>
              <a:t>श्री छत्रपती शिवाजी महाविद्यालय उमरगा</a:t>
            </a:r>
            <a:endParaRPr lang="en-US" sz="5400" b="1" i="1"/>
          </a:p>
        </p:txBody>
      </p:sp>
    </p:spTree>
    <p:extLst>
      <p:ext uri="{BB962C8B-B14F-4D97-AF65-F5344CB8AC3E}">
        <p14:creationId xmlns:p14="http://schemas.microsoft.com/office/powerpoint/2010/main" val="360816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9A63-BBBE-9745-9984-6DCC4BA6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5281"/>
            <a:ext cx="11418094" cy="61793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4400"/>
              <a:t>1. सामाजिक कराराच्या माध्यमातून जनतेचा विकास आणि राज्य निर्मिती कशी झाली.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2. सामाजिक करारामुळे निसर्ग अवस्था कशी संपुष्टात आली.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3. सामाजिक करारामुळे जनता आणि शासन करते यांचे संबंध स्पष्ट झाले.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4. राज्य निर्मिती कोणत्या उद्देशाने लोकांनी केली.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5588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997B-0A2D-1043-ADBE-8C430F02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0" y="273845"/>
            <a:ext cx="11465719" cy="6274594"/>
          </a:xfrm>
        </p:spPr>
        <p:txBody>
          <a:bodyPr anchor="t">
            <a:normAutofit/>
          </a:bodyPr>
          <a:lstStyle/>
          <a:p>
            <a:r>
              <a:rPr lang="hi-IN" sz="4400"/>
              <a:t>* </a:t>
            </a:r>
            <a:r>
              <a:rPr lang="hi-IN" sz="4800" b="1"/>
              <a:t>सामाजिक कराराद्वारे राज्य निर्मिती: - </a:t>
            </a:r>
            <a:r>
              <a:rPr lang="hi-IN" sz="4400"/>
              <a:t>     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  </a:t>
            </a:r>
            <a:r>
              <a:rPr lang="hi-IN" sz="4400"/>
              <a:t>या वरील भयावह परिस्थितीतून बाहेर पडण्यासाठी मानवाने आपापसात करार केला.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* आपण</a:t>
            </a:r>
            <a:r>
              <a:rPr lang="hi-IN" sz="4400"/>
              <a:t> इतरांशी व इतरांचे आपल्याशी कसे वागावे हे ठरवणारी राज्यसंस्था निर्माण केली.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 मानव शांतिप्रिय असल्याने शांतता, सुरक्षितता व संरक्षण प्राप्तीसाठी काही अधिकार चा त्याग केला.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0141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3853E-8FB9-B243-A40B-B755BCB0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0" y="440531"/>
            <a:ext cx="11370469" cy="606028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i-IN" sz="4400"/>
              <a:t>* स्वातंत्र्यावर बंधने लादून घेतली.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 सामंजस्य करार    </a:t>
            </a:r>
            <a:r>
              <a:rPr lang="en-US" sz="4400"/>
              <a:t> </a:t>
            </a:r>
          </a:p>
          <a:p>
            <a:pPr marL="0" indent="0">
              <a:buNone/>
            </a:pPr>
            <a:r>
              <a:rPr lang="en-US" sz="4400"/>
              <a:t> हॉब्ज</a:t>
            </a:r>
            <a:r>
              <a:rPr lang="hi-IN" sz="4400"/>
              <a:t> यांनी सामाजिक  कराराची व्याख्या पुढीलप्रमाणे केली आहे की, “ मी माझ्यावर सत्ता गाजवण्याचा अधिकार  या व्यक्तीला किंवा व्यक्तीसमोर देत आहे, पण अट अशी आहे की, तुम्ही  तुझी सत्ता गाजवण्याचा  अधिकार त्याच व्यक्तीला किंवा व्यक्ती समूहाला  द्यायला तयार असशील तर.”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49918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9133-F416-E541-971F-8C1C0214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321469"/>
            <a:ext cx="11430000" cy="6096000"/>
          </a:xfrm>
        </p:spPr>
        <p:txBody>
          <a:bodyPr anchor="t">
            <a:normAutofit/>
          </a:bodyPr>
          <a:lstStyle/>
          <a:p>
            <a:r>
              <a:rPr lang="hi-IN" sz="5400" b="1"/>
              <a:t>सामाजिक कराराची वैशिष्ट्ये</a:t>
            </a:r>
            <a:endParaRPr lang="en-US" sz="5400" b="1"/>
          </a:p>
          <a:p>
            <a:pPr marL="0" indent="0">
              <a:buNone/>
            </a:pPr>
            <a:endParaRPr lang="en-US" sz="5400" b="1"/>
          </a:p>
          <a:p>
            <a:pPr marL="0" indent="0">
              <a:buNone/>
            </a:pPr>
            <a:r>
              <a:rPr lang="en-US" sz="4800"/>
              <a:t>1. समाज</a:t>
            </a:r>
            <a:r>
              <a:rPr lang="hi-IN" sz="4800"/>
              <a:t>ज व राज्याची निर्मिती झाली.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2. लोक संमती हा कराराचा आधार.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3. अधिकाराचा त्याग व संरक्षणाची हमी.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4.  राजा हा करारा पासून अलिप्त.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50085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94CD-3569-3542-882C-4CB1CBBE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4" y="321469"/>
            <a:ext cx="11358562" cy="62388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6000"/>
              <a:t>5. अनियंत्रित राजेशाही.</a:t>
            </a:r>
            <a:endParaRPr lang="en-US" sz="6000"/>
          </a:p>
          <a:p>
            <a:pPr marL="0" indent="0">
              <a:buNone/>
            </a:pPr>
            <a:r>
              <a:rPr lang="hi-IN" sz="6000"/>
              <a:t>6.  प्रजा विद्रोहास बंदी.</a:t>
            </a:r>
            <a:endParaRPr lang="en-US" sz="6000"/>
          </a:p>
          <a:p>
            <a:pPr marL="0" indent="0">
              <a:buNone/>
            </a:pPr>
            <a:r>
              <a:rPr lang="hi-IN" sz="6000"/>
              <a:t>7. परिस्थितीसापेक्ष</a:t>
            </a:r>
            <a:endParaRPr lang="en-US" sz="6000"/>
          </a:p>
          <a:p>
            <a:pPr marL="0" indent="0">
              <a:buNone/>
            </a:pPr>
            <a:r>
              <a:rPr lang="hi-IN" sz="6000"/>
              <a:t>8. भय , भीतीमुळे राज्याची निर्मिती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39957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02D8-7D45-5C4C-806E-E5395B52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0" y="392906"/>
            <a:ext cx="11346657" cy="60840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4400"/>
              <a:t>* </a:t>
            </a:r>
            <a:r>
              <a:rPr lang="hi-IN" sz="5400" b="1"/>
              <a:t>सार्वभौमत्व: -</a:t>
            </a:r>
            <a:endParaRPr lang="en-US" sz="5400" b="1"/>
          </a:p>
          <a:p>
            <a:pPr marL="0" indent="0">
              <a:buNone/>
            </a:pPr>
            <a:r>
              <a:rPr lang="en-US" sz="4800"/>
              <a:t>1. सार्वभौमताचा</a:t>
            </a:r>
            <a:r>
              <a:rPr lang="hi-IN" sz="4800"/>
              <a:t>ा उदय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2. सर्व अधिकार व्यक्ती अथवा व्यक्ती संघाकडे सोपवले</a:t>
            </a:r>
            <a:r>
              <a:rPr lang="en-US" sz="4800"/>
              <a:t>.</a:t>
            </a:r>
          </a:p>
          <a:p>
            <a:pPr marL="0" indent="0">
              <a:buNone/>
            </a:pPr>
            <a:r>
              <a:rPr lang="hi-IN" sz="4800"/>
              <a:t>3. सार्वभौमत्व हा सर्वश्रेष्ठ अनियंत्रित , सर्वव्यापी , सर्वांना नियंत्रित करणारा निर्माण झाला.</a:t>
            </a:r>
            <a:endParaRPr lang="en-US" sz="4800"/>
          </a:p>
          <a:p>
            <a:pPr marL="0" indent="0">
              <a:buNone/>
            </a:pP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27250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665B7-1B5B-764D-AFEA-3069D3ED6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6" y="381000"/>
            <a:ext cx="11370469" cy="61793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5400"/>
              <a:t>4. अनियंत्रित राजेशाही निर्माण झाली.</a:t>
            </a:r>
            <a:endParaRPr lang="en-US" sz="5400"/>
          </a:p>
          <a:p>
            <a:pPr marL="0" indent="0">
              <a:buNone/>
            </a:pPr>
            <a:r>
              <a:rPr lang="hi-IN" sz="5400"/>
              <a:t>5. सार्वभौमताची अज्ञान म्हणजे कायदा</a:t>
            </a:r>
            <a:r>
              <a:rPr lang="en-US" sz="5400"/>
              <a:t>.</a:t>
            </a:r>
          </a:p>
          <a:p>
            <a:pPr marL="0" indent="0">
              <a:buNone/>
            </a:pPr>
            <a:r>
              <a:rPr lang="hi-IN" sz="5400"/>
              <a:t>6. सार्वभौम सत्तेला विरोध करता येत नाही.</a:t>
            </a:r>
            <a:endParaRPr lang="en-US" sz="5400"/>
          </a:p>
          <a:p>
            <a:pPr marL="0" indent="0">
              <a:buNone/>
            </a:pPr>
            <a:endParaRPr lang="en-US" sz="5400"/>
          </a:p>
          <a:p>
            <a:pPr marL="0" indent="0" algn="ctr">
              <a:buNone/>
            </a:pPr>
            <a:r>
              <a:rPr lang="en-US" sz="6000" b="1">
                <a:solidFill>
                  <a:srgbClr val="00B0F0"/>
                </a:solidFill>
              </a:rPr>
              <a:t>🙏  धन्यवाद  🙏</a:t>
            </a:r>
          </a:p>
        </p:txBody>
      </p:sp>
    </p:spTree>
    <p:extLst>
      <p:ext uri="{BB962C8B-B14F-4D97-AF65-F5344CB8AC3E}">
        <p14:creationId xmlns:p14="http://schemas.microsoft.com/office/powerpoint/2010/main" val="237965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C27C-CE84-9F46-9C62-E2936F9E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1" y="381000"/>
            <a:ext cx="11346657" cy="6095999"/>
          </a:xfrm>
        </p:spPr>
        <p:txBody>
          <a:bodyPr anchor="t">
            <a:normAutofit/>
          </a:bodyPr>
          <a:lstStyle/>
          <a:p>
            <a:r>
              <a:rPr lang="hi-IN" sz="4800" b="1">
                <a:solidFill>
                  <a:srgbClr val="00B0F0"/>
                </a:solidFill>
              </a:rPr>
              <a:t>सामाजिक कराराचा सिद्धांत</a:t>
            </a:r>
            <a:endParaRPr lang="en-US" sz="4800" b="1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hi-IN" sz="4800" b="1">
                <a:solidFill>
                  <a:srgbClr val="00B0F0"/>
                </a:solidFill>
              </a:rPr>
              <a:t>(</a:t>
            </a:r>
            <a:r>
              <a:rPr lang="en-US" sz="4800" b="1">
                <a:solidFill>
                  <a:srgbClr val="00B0F0"/>
                </a:solidFill>
              </a:rPr>
              <a:t>Social Contract Theory)</a:t>
            </a:r>
          </a:p>
          <a:p>
            <a:r>
              <a:rPr lang="en-US" sz="4400"/>
              <a:t>  </a:t>
            </a:r>
            <a:r>
              <a:rPr lang="hi-IN" sz="4800" b="1"/>
              <a:t>प्रस्तावना: -</a:t>
            </a:r>
            <a:endParaRPr lang="en-US" sz="4800" b="1"/>
          </a:p>
          <a:p>
            <a:pPr marL="0" indent="0">
              <a:buNone/>
            </a:pPr>
            <a:r>
              <a:rPr lang="hi-IN" sz="4400"/>
              <a:t>* राज्य हे ईश्वरनिर्मित नसून ते मानवनिर्मित आहे.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 मत्स्य न्याय व्यवस्था (बळी तो कान पिळी)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691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9E0D-B23C-7141-8E31-70BCD522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357189"/>
            <a:ext cx="11501437" cy="61674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4800"/>
              <a:t>* माणसाने ब्रह्मदेवाकडे राजा संबंधी साकडे घातले.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* ब्रह्मदेवाने जनतेची मागणी मान्य करून मनूला राजा म्हणून पाठवले.</a:t>
            </a:r>
            <a:endParaRPr lang="en-US" sz="4800"/>
          </a:p>
          <a:p>
            <a:pPr marL="0" indent="0">
              <a:buNone/>
            </a:pPr>
            <a:r>
              <a:rPr lang="hi-IN" sz="4800"/>
              <a:t>* जनतेने संरक्षणाच्या अटीवर मनूला आपल्या उत्पन्नाचा काही हिस्सा देण्याचे मान्य केले.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84005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149C-1838-1C47-A73C-EE351D5E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6219"/>
            <a:ext cx="11632406" cy="62984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/>
              <a:t>* </a:t>
            </a:r>
            <a:r>
              <a:rPr lang="hi-IN" sz="5400"/>
              <a:t>आधुनिक काळात सामाजिक करार अस्तित्वात आला तो राज्याच्या दैवी सिद्धांताच्या </a:t>
            </a:r>
            <a:r>
              <a:rPr lang="en-US" sz="5400"/>
              <a:t>अधिकाराचा</a:t>
            </a:r>
            <a:r>
              <a:rPr lang="hi-IN" sz="5400"/>
              <a:t> विरोधात.</a:t>
            </a:r>
            <a:endParaRPr lang="en-US" sz="5400"/>
          </a:p>
          <a:p>
            <a:pPr marL="0" indent="0">
              <a:buNone/>
            </a:pPr>
            <a:r>
              <a:rPr lang="hi-IN" sz="5400"/>
              <a:t>* लोकशाही शासन व्यवस्था आणि सार्वभौमताची  संकल्पना विकसित झाली.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9100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77D8-CD5D-454D-A873-181E2B856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57189"/>
            <a:ext cx="11406188" cy="61436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/>
              <a:t>* </a:t>
            </a:r>
            <a:r>
              <a:rPr lang="hi-IN" sz="5400"/>
              <a:t>सतराव्या आणि अठराव्या शतकात, हा हॉब्ज ,लॉक, आणि रुसो यांनी सामाजिक कराराच्या सिद्धांताचा पुरस्कार केला.</a:t>
            </a:r>
            <a:endParaRPr lang="en-US" sz="5400"/>
          </a:p>
          <a:p>
            <a:pPr marL="0" indent="0">
              <a:buNone/>
            </a:pPr>
            <a:r>
              <a:rPr lang="hi-IN" sz="5400"/>
              <a:t>* रोमन लोकांच्या मते राज्याची निर्मिती जनतेने करारातून केली आहे</a:t>
            </a:r>
            <a:r>
              <a:rPr lang="en-US" sz="5400"/>
              <a:t>.</a:t>
            </a:r>
          </a:p>
          <a:p>
            <a:pPr marL="0" indent="0">
              <a:buNone/>
            </a:pPr>
            <a:r>
              <a:rPr lang="hi-IN" sz="5400"/>
              <a:t>* रोमचा राजा लोकांनी निवडलेला होता.</a:t>
            </a:r>
            <a:endParaRPr lang="en-US" sz="5400"/>
          </a:p>
          <a:p>
            <a:pPr marL="0" indent="0">
              <a:buNone/>
            </a:pP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6357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4657-AD55-FE40-B9AE-8F7AE473B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1"/>
            <a:ext cx="11430000" cy="61198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/>
              <a:t>* </a:t>
            </a:r>
            <a:r>
              <a:rPr lang="hi-IN" sz="5400"/>
              <a:t>भारतात शुक्र , मनु, कौटिल्य , वेदमहर्षी यांनीही सामाजिक कराराची मांडणी केली आहे.</a:t>
            </a:r>
            <a:endParaRPr lang="en-US" sz="5400"/>
          </a:p>
          <a:p>
            <a:pPr marL="0" indent="0">
              <a:buNone/>
            </a:pPr>
            <a:r>
              <a:rPr lang="hi-IN" sz="5400"/>
              <a:t>* कौटिल्याच्या ' अर्थशास्त्र' या ग्रंथात सामाजिक करार सिद्धांत सांगितला आहे.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8774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34BC-12FE-1E4C-BEB9-BF6A1DDF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714375"/>
            <a:ext cx="11549063" cy="5857874"/>
          </a:xfrm>
        </p:spPr>
        <p:txBody>
          <a:bodyPr anchor="t">
            <a:normAutofit/>
          </a:bodyPr>
          <a:lstStyle/>
          <a:p>
            <a:r>
              <a:rPr lang="hi-IN" sz="5400" b="1">
                <a:solidFill>
                  <a:srgbClr val="00B0F0"/>
                </a:solidFill>
              </a:rPr>
              <a:t>हॉब्जचा सामाजिक करार सिद्धांत  </a:t>
            </a:r>
            <a:r>
              <a:rPr lang="hi-IN" sz="5400" b="1"/>
              <a:t>  </a:t>
            </a:r>
            <a:endParaRPr lang="en-US" sz="5400" b="1"/>
          </a:p>
          <a:p>
            <a:r>
              <a:rPr lang="hi-IN" sz="5400" b="1"/>
              <a:t> प्रस्तावना: - </a:t>
            </a:r>
            <a:endParaRPr lang="en-US" sz="5400" b="1"/>
          </a:p>
          <a:p>
            <a:pPr marL="0" indent="0">
              <a:buNone/>
            </a:pPr>
            <a:r>
              <a:rPr lang="hi-IN" sz="4400"/>
              <a:t>                 </a:t>
            </a:r>
            <a:r>
              <a:rPr lang="hi-IN" sz="4800"/>
              <a:t>थॉमस हॉब्ज या इंग्लंड मधील विचारवंताने 1651 मध्ये लेव्हीएथॉन या ग्रंथात सामाजिक करार या सिद्धांताची मांडणी केली आहे.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8638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B874-EB45-904D-B851-477550BA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3" y="381000"/>
            <a:ext cx="11370468" cy="60840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i-IN" sz="4400"/>
              <a:t>* </a:t>
            </a:r>
            <a:r>
              <a:rPr lang="hi-IN" sz="5400" b="1"/>
              <a:t>निसर्गावस्था : -</a:t>
            </a:r>
            <a:r>
              <a:rPr lang="hi-IN" sz="4400"/>
              <a:t> </a:t>
            </a:r>
            <a:endParaRPr lang="en-US" sz="4400"/>
          </a:p>
          <a:p>
            <a:r>
              <a:rPr lang="hi-IN" sz="4400"/>
              <a:t>समाज व राज्य निर्माण होण्यापूर्वीची स्थिती होय.</a:t>
            </a:r>
            <a:endParaRPr lang="en-US" sz="4400"/>
          </a:p>
          <a:p>
            <a:pPr marL="0" indent="0">
              <a:buNone/>
            </a:pPr>
            <a:r>
              <a:rPr lang="en-US" sz="4400"/>
              <a:t>*  माणसाला</a:t>
            </a:r>
            <a:r>
              <a:rPr lang="hi-IN" sz="4400"/>
              <a:t>ा कोणतेही बंधन नव्हते व नियंत्रण करणारी यंत्रणा अस्तित्वात नव्हती.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*“ मत्स्य न्याय ” व्यवस्था होती. (बळी तो कान पिळी)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4113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0B28-289C-2449-AC8E-DC876262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45281"/>
            <a:ext cx="11406188" cy="61555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i-IN" sz="4400"/>
              <a:t>* निसर्ग अवस्था शासन संस्थेच्या नियंत्रणापासून मुक्त होती.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 माणसाच्या मनात भीती, भय , स्वार्थ , क्रूर व रक्तपिपासू , युद्ध आणि अशांततेने भरलेली होती.</a:t>
            </a:r>
            <a:endParaRPr lang="en-US" sz="4400"/>
          </a:p>
          <a:p>
            <a:pPr marL="0" indent="0">
              <a:buNone/>
            </a:pPr>
            <a:r>
              <a:rPr lang="hi-IN" sz="4400"/>
              <a:t>* अन्याय , अत्याचार, गोंधळ , अनागोंदी, पशुतुल्य, भीतीदायक , दरिद्री तिरस्करणीय , अल्पजीवी अशा परिस्थितीतून बाहेर पडण्यासाठी तेथील लोक सामाजिक कराराकडे वळाले.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868553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Tanmay Birajdar</dc:creator>
  <cp:lastModifiedBy>Tanmay Birajdar</cp:lastModifiedBy>
  <cp:revision>6</cp:revision>
  <dcterms:created xsi:type="dcterms:W3CDTF">2020-07-07T12:48:07Z</dcterms:created>
  <dcterms:modified xsi:type="dcterms:W3CDTF">2020-07-08T06:12:02Z</dcterms:modified>
</cp:coreProperties>
</file>